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A08C-64F4-7E4F-B23A-AA73CE636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FAA6C-21AC-BA48-9EBA-5C704E604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AFCC-255B-A44C-8D03-3235F687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016-8E99-114B-9954-BBE432CB605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9140D-083E-724B-BB33-6BE81A878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83A5B-5417-284E-9C68-528538EB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713-6DD8-0545-8BF5-5305DA1E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0209D-D878-8E48-A564-C33BB9C6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0D54F-589C-3945-B46D-E7DD67BEC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D70FD-E4CA-094D-8494-6E30876A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016-8E99-114B-9954-BBE432CB605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22531-F269-214F-B349-32355F5E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D99E9-D198-BF4E-B254-B1F97ADE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713-6DD8-0545-8BF5-5305DA1E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6A60B4-9591-044F-9F44-B138DCD5C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9AA2C-5B6C-0A42-962D-CFB570E2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FF33-8571-9A4A-A790-BAEADDA67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016-8E99-114B-9954-BBE432CB605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761B1-7BA9-3E42-9913-47FB676F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7829F-243D-C447-A5A7-0F121DAE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713-6DD8-0545-8BF5-5305DA1E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E923-6BC0-9647-B430-CC255E691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D07AB-5B2B-094F-BC34-A5D8D3725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02749-4B4E-9D4A-8B24-B01945FB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016-8E99-114B-9954-BBE432CB605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9D953-A0C1-CA47-97AF-36D15EC7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2D570-EC8D-514C-989B-A8B1A4A0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713-6DD8-0545-8BF5-5305DA1E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2CBA-8D99-154B-963A-1CFA0433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D04BC-E93E-3546-8E47-932A901A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44F4B-9282-CD4F-AFD1-3C6386E9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016-8E99-114B-9954-BBE432CB605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8B6CE-3EE3-1C44-A535-08F48FB0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8A7AE-8CBA-9E4E-B3B1-55643BC1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713-6DD8-0545-8BF5-5305DA1E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5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8EF1-C32B-4C47-9797-75C141F6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1316-F1B0-734C-964C-C029EEFCE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79CFF-EAE4-A444-AA43-9B66BE93E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9B401-A066-F741-B267-ABF9B69C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016-8E99-114B-9954-BBE432CB605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B13E5-DA36-7A42-97E3-D5231DC0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D8747-D04F-7544-8C78-979C4C1A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713-6DD8-0545-8BF5-5305DA1E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5EB4-521A-DB40-9C5B-048C8D2A9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FCB5A-CF4A-A74A-9EAF-E3AF0A318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F94B6-4D55-7549-9D48-3C41895AC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30D36-077E-1044-9948-6836A6D62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A4341-F9DA-6849-885B-8A446D03EC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74798-777E-F44C-A726-A438CBD43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016-8E99-114B-9954-BBE432CB605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2DD0F-4E7D-D748-8BFF-0FD22ABE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96FB03-B7F1-B740-A228-0506FAD3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713-6DD8-0545-8BF5-5305DA1E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C075-2656-9E41-93A4-0624F9A4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EDC5C-3343-1B4B-9E1A-B0A8E0E2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016-8E99-114B-9954-BBE432CB605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56326-25A1-E643-8748-33D4128B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936CE-2CCC-404F-A318-180108EB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713-6DD8-0545-8BF5-5305DA1E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C8820-719B-8240-B3D1-75585DDF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016-8E99-114B-9954-BBE432CB605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73AC81-7330-CA46-A962-B30C9A78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7625A-8080-B44F-A762-0D214806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713-6DD8-0545-8BF5-5305DA1E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8EE1-7715-CD4D-88F0-857C638F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6CC0-EEC9-6C4F-9572-BEC7D360E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35B19-21C1-5441-8426-495E3BA06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12B9-2C5B-2347-89B4-64D87645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016-8E99-114B-9954-BBE432CB605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10219-F480-9349-8CA0-E26702DFC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B5F5B-2B97-184D-BF28-D74DD125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713-6DD8-0545-8BF5-5305DA1E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44E8-1E62-074C-8100-DA977E985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755DF-D80E-5D40-B672-6A8B48329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E79D4-49A6-884B-BC32-BB74EA7EF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A59AF-9B2D-8D47-BCD6-AC0FC598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016-8E99-114B-9954-BBE432CB605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A07B-EBF0-494A-A6D7-4847F8CD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8C665-9B40-344C-870B-FCBEAF63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713-6DD8-0545-8BF5-5305DA1E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5468F4-ACEC-A84E-90F5-C5780780C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0DB07-AE04-784E-AD34-18C81BC43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BABE9-8D60-7246-84DD-E4A5B94AA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D7016-8E99-114B-9954-BBE432CB605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136CA-6B48-FD41-B05B-5E5DBF136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FB14A-CE08-0548-91D3-3D4D79036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4C713-6DD8-0545-8BF5-5305DA1E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4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A277-3417-BC4A-9A4A-ADED2117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altLang="zh-CN" sz="4800" b="1" i="1">
                <a:solidFill>
                  <a:schemeClr val="accent5">
                    <a:lumMod val="75000"/>
                  </a:schemeClr>
                </a:solidFill>
              </a:rPr>
              <a:t>Chapter 2</a:t>
            </a:r>
            <a:r>
              <a:rPr lang="zh-CN" altLang="en-US" sz="4800" b="1" i="1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altLang="zh-CN" sz="4800" b="1" i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CN" sz="4800" b="1" i="1">
                <a:solidFill>
                  <a:schemeClr val="accent5">
                    <a:lumMod val="75000"/>
                  </a:schemeClr>
                </a:solidFill>
              </a:rPr>
              <a:t>Polynomials </a:t>
            </a:r>
            <a:endParaRPr lang="en-US" sz="4800" b="1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329717-074E-214F-A833-B3A9DAA42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89" y="1854543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altLang="zh-CN" sz="3600" b="1">
                <a:solidFill>
                  <a:srgbClr val="0070C0"/>
                </a:solidFill>
              </a:rPr>
              <a:t>Study material (</a:t>
            </a:r>
            <a:r>
              <a:rPr lang="zh-CN" altLang="en-US" sz="3600" b="1">
                <a:solidFill>
                  <a:srgbClr val="0070C0"/>
                </a:solidFill>
              </a:rPr>
              <a:t> </a:t>
            </a:r>
            <a:r>
              <a:rPr lang="en-US" altLang="zh-CN" sz="3600" b="1">
                <a:solidFill>
                  <a:srgbClr val="0070C0"/>
                </a:solidFill>
              </a:rPr>
              <a:t>Maths class 10</a:t>
            </a:r>
            <a:r>
              <a:rPr lang="zh-CN" altLang="en-US" sz="3600" b="1">
                <a:solidFill>
                  <a:srgbClr val="0070C0"/>
                </a:solidFill>
              </a:rPr>
              <a:t> </a:t>
            </a:r>
            <a:r>
              <a:rPr lang="en-US" altLang="zh-CN" sz="3600" b="1">
                <a:solidFill>
                  <a:srgbClr val="0070C0"/>
                </a:solidFill>
              </a:rPr>
              <a:t>)</a:t>
            </a:r>
            <a:r>
              <a:rPr lang="zh-CN" altLang="en-US" sz="3600" b="1">
                <a:solidFill>
                  <a:srgbClr val="0070C0"/>
                </a:solidFill>
              </a:rPr>
              <a:t> </a:t>
            </a:r>
            <a:r>
              <a:rPr lang="en-US" altLang="zh-CN" sz="3600" b="1">
                <a:solidFill>
                  <a:srgbClr val="0070C0"/>
                </a:solidFill>
              </a:rPr>
              <a:t>part </a:t>
            </a:r>
            <a:r>
              <a:rPr lang="en-US" altLang="zh-CN" sz="3600">
                <a:solidFill>
                  <a:srgbClr val="0070C0"/>
                </a:solidFill>
              </a:rPr>
              <a:t>1 </a:t>
            </a:r>
          </a:p>
          <a:p>
            <a:pPr marL="0" indent="0" algn="l">
              <a:buNone/>
            </a:pPr>
            <a:r>
              <a:rPr lang="en-US" altLang="zh-CN" sz="3200">
                <a:solidFill>
                  <a:srgbClr val="0070C0"/>
                </a:solidFill>
              </a:rPr>
              <a:t>Contents are :</a:t>
            </a:r>
            <a:r>
              <a:rPr lang="zh-CN" altLang="en-US" sz="3200">
                <a:solidFill>
                  <a:srgbClr val="0070C0"/>
                </a:solidFill>
              </a:rPr>
              <a:t> </a:t>
            </a:r>
            <a:endParaRPr lang="en-US" altLang="zh-CN" sz="3200">
              <a:solidFill>
                <a:srgbClr val="0070C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70C0"/>
                </a:solidFill>
              </a:rPr>
              <a:t>Introduction of Polynomial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70C0"/>
                </a:solidFill>
              </a:rPr>
              <a:t>Zeros of Polynomials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70C0"/>
                </a:solidFill>
              </a:rPr>
              <a:t>Relationship Between Zeros and Coefficents  of a Polynomial </a:t>
            </a:r>
          </a:p>
          <a:p>
            <a:pPr marL="0" indent="0" algn="r">
              <a:buNone/>
            </a:pPr>
            <a:r>
              <a:rPr lang="en-US" altLang="zh-CN" sz="3200" b="1">
                <a:solidFill>
                  <a:srgbClr val="C00000"/>
                </a:solidFill>
              </a:rPr>
              <a:t>Prepared by :</a:t>
            </a:r>
            <a:r>
              <a:rPr lang="zh-CN" altLang="en-US" sz="3200" b="1">
                <a:solidFill>
                  <a:srgbClr val="C00000"/>
                </a:solidFill>
              </a:rPr>
              <a:t> </a:t>
            </a:r>
            <a:endParaRPr lang="en-US" altLang="zh-CN" sz="3200" b="1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en-US" altLang="zh-CN" sz="3200" b="1">
                <a:solidFill>
                  <a:srgbClr val="C00000"/>
                </a:solidFill>
              </a:rPr>
              <a:t>Pranav</a:t>
            </a:r>
            <a:r>
              <a:rPr lang="zh-CN" altLang="en-US" sz="3200" b="1">
                <a:solidFill>
                  <a:srgbClr val="C00000"/>
                </a:solidFill>
              </a:rPr>
              <a:t> </a:t>
            </a:r>
            <a:r>
              <a:rPr lang="en-US" altLang="zh-CN" sz="3200" b="1">
                <a:solidFill>
                  <a:srgbClr val="C00000"/>
                </a:solidFill>
              </a:rPr>
              <a:t>Kumar Semwal</a:t>
            </a:r>
            <a:endParaRPr lang="en-US" sz="3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692E-B966-7D43-8627-32EA6433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800" b="1" i="1" u="sng">
                <a:solidFill>
                  <a:srgbClr val="0070C0"/>
                </a:solidFill>
              </a:rPr>
              <a:t>Polynomials </a:t>
            </a:r>
            <a:endParaRPr lang="en-US" sz="4800" b="1" i="1" u="sng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3A8FF-8147-3844-B4BF-E774EFC5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476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An algebraic expression containing variables and constants where powers of variables should be a whole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number,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along with mathematical operations 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e. g. 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Add, 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Sub. etc are called polynomials. 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endParaRPr lang="en-US" altLang="zh-CN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C00000"/>
                </a:solidFill>
              </a:rPr>
              <a:t>Ex.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1</a:t>
            </a:r>
            <a:r>
              <a:rPr lang="zh-CN" altLang="en-US">
                <a:solidFill>
                  <a:srgbClr val="C00000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5x, 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2x+4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,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x+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3y+1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endParaRPr lang="en-US" altLang="zh-CN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C00000"/>
                </a:solidFill>
              </a:rPr>
              <a:t>Ex. 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2</a:t>
            </a:r>
            <a:r>
              <a:rPr lang="zh-CN" altLang="en-US">
                <a:solidFill>
                  <a:srgbClr val="C00000"/>
                </a:solidFill>
              </a:rPr>
              <a:t> √</a:t>
            </a:r>
            <a:r>
              <a:rPr lang="en-US" altLang="zh-CN">
                <a:solidFill>
                  <a:srgbClr val="C00000"/>
                </a:solidFill>
              </a:rPr>
              <a:t>x +1,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x</a:t>
            </a:r>
            <a:r>
              <a:rPr lang="en-US" altLang="zh-CN" baseline="30000">
                <a:solidFill>
                  <a:srgbClr val="C00000"/>
                </a:solidFill>
              </a:rPr>
              <a:t>-2</a:t>
            </a:r>
            <a:r>
              <a:rPr lang="zh-CN" altLang="en-US" baseline="30000">
                <a:solidFill>
                  <a:srgbClr val="C00000"/>
                </a:solidFill>
              </a:rPr>
              <a:t> 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+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y,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5/(x +3) 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are not polynomials </a:t>
            </a:r>
          </a:p>
          <a:p>
            <a:pPr marL="0" indent="0">
              <a:buNone/>
            </a:pPr>
            <a:r>
              <a:rPr lang="en-US" altLang="zh-CN">
                <a:solidFill>
                  <a:srgbClr val="C00000"/>
                </a:solidFill>
              </a:rPr>
              <a:t>In ex. 1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first two are polynomials in one variable and third is polynomial in two vaeiables. 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So we can say that a polynomial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can be of any number of variables.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endParaRPr lang="en-US" altLang="zh-CN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CN" b="1" i="1" u="sng">
                <a:solidFill>
                  <a:srgbClr val="C00000"/>
                </a:solidFill>
              </a:rPr>
              <a:t>Degree of Polynomial </a:t>
            </a:r>
            <a:r>
              <a:rPr lang="en-US" altLang="zh-CN">
                <a:solidFill>
                  <a:srgbClr val="C00000"/>
                </a:solidFill>
              </a:rPr>
              <a:t>: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-</a:t>
            </a:r>
            <a:r>
              <a:rPr lang="zh-CN" altLang="en-US">
                <a:solidFill>
                  <a:srgbClr val="C00000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the highest power of the variable in a polynomial is called the degree of polynomial.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endParaRPr lang="en-US" altLang="zh-CN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205C-743F-2440-B3D4-7499A597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i="1" u="sng">
                <a:solidFill>
                  <a:srgbClr val="C00000"/>
                </a:solidFill>
              </a:rPr>
              <a:t>Types of Polynomials </a:t>
            </a:r>
            <a:endParaRPr lang="en-US" b="1" i="1" u="sng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15B3B-F174-DA44-BEC5-58449B731CA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55377" y="1690688"/>
            <a:ext cx="10337162" cy="49917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>
                <a:solidFill>
                  <a:srgbClr val="7030A0"/>
                </a:solidFill>
              </a:rPr>
              <a:t>On the basis of degree there are different kinds of polynomials: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endParaRPr lang="en-US" altLang="zh-CN" sz="240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400">
                <a:solidFill>
                  <a:srgbClr val="7030A0"/>
                </a:solidFill>
              </a:rPr>
              <a:t>A polynomial of degree 1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is called </a:t>
            </a:r>
            <a:r>
              <a:rPr lang="en-US" altLang="zh-CN" sz="2400" b="1">
                <a:solidFill>
                  <a:srgbClr val="7030A0"/>
                </a:solidFill>
              </a:rPr>
              <a:t>linear polynomial.</a:t>
            </a:r>
            <a:r>
              <a:rPr lang="zh-CN" altLang="en-US" sz="2400" b="1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Ex. 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2x+3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400">
                <a:solidFill>
                  <a:srgbClr val="7030A0"/>
                </a:solidFill>
              </a:rPr>
              <a:t>A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polynomial of degree 2 is called </a:t>
            </a:r>
            <a:r>
              <a:rPr lang="en-US" altLang="zh-CN" sz="2400" b="1">
                <a:solidFill>
                  <a:srgbClr val="7030A0"/>
                </a:solidFill>
              </a:rPr>
              <a:t>quadratic polynomial. </a:t>
            </a:r>
            <a:r>
              <a:rPr lang="zh-CN" altLang="en-US" sz="2400" b="1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Ex. x</a:t>
            </a:r>
            <a:r>
              <a:rPr lang="en-US" altLang="zh-CN" sz="2400" baseline="30000">
                <a:solidFill>
                  <a:srgbClr val="7030A0"/>
                </a:solidFill>
              </a:rPr>
              <a:t>2</a:t>
            </a:r>
            <a:r>
              <a:rPr lang="en-US" altLang="zh-CN" sz="2400">
                <a:solidFill>
                  <a:srgbClr val="7030A0"/>
                </a:solidFill>
              </a:rPr>
              <a:t>+2x+1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endParaRPr lang="en-US" altLang="zh-CN" sz="240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400">
                <a:solidFill>
                  <a:srgbClr val="7030A0"/>
                </a:solidFill>
              </a:rPr>
              <a:t>A polynomial of degree 3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is called </a:t>
            </a:r>
            <a:r>
              <a:rPr lang="en-US" altLang="zh-CN" sz="2400" b="1">
                <a:solidFill>
                  <a:srgbClr val="7030A0"/>
                </a:solidFill>
              </a:rPr>
              <a:t>cubic polynomial.</a:t>
            </a:r>
            <a:r>
              <a:rPr lang="zh-CN" altLang="en-US" sz="2400" b="1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Ex. 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x</a:t>
            </a:r>
            <a:r>
              <a:rPr lang="en-US" altLang="zh-CN" sz="2400" baseline="30000">
                <a:solidFill>
                  <a:srgbClr val="7030A0"/>
                </a:solidFill>
              </a:rPr>
              <a:t>3</a:t>
            </a:r>
            <a:r>
              <a:rPr lang="en-US" altLang="zh-CN" sz="2400">
                <a:solidFill>
                  <a:srgbClr val="7030A0"/>
                </a:solidFill>
              </a:rPr>
              <a:t>+2x</a:t>
            </a:r>
            <a:r>
              <a:rPr lang="en-US" altLang="zh-CN" sz="2400" baseline="30000">
                <a:solidFill>
                  <a:srgbClr val="7030A0"/>
                </a:solidFill>
              </a:rPr>
              <a:t>2</a:t>
            </a:r>
            <a:r>
              <a:rPr lang="en-US" altLang="zh-CN" sz="2400">
                <a:solidFill>
                  <a:srgbClr val="7030A0"/>
                </a:solidFill>
              </a:rPr>
              <a:t>+3.</a:t>
            </a:r>
          </a:p>
          <a:p>
            <a:pPr marL="0" indent="0">
              <a:buNone/>
            </a:pPr>
            <a:r>
              <a:rPr lang="zh-CN" altLang="en-US" sz="3200" b="1" u="sng">
                <a:solidFill>
                  <a:srgbClr val="7030A0"/>
                </a:solidFill>
              </a:rPr>
              <a:t> </a:t>
            </a:r>
            <a:r>
              <a:rPr lang="en-US" altLang="zh-CN" sz="3200" b="1" u="sng">
                <a:solidFill>
                  <a:srgbClr val="7030A0"/>
                </a:solidFill>
              </a:rPr>
              <a:t>Zeros of a Polynomail</a:t>
            </a:r>
            <a:r>
              <a:rPr lang="en-US" altLang="zh-CN" sz="3200">
                <a:solidFill>
                  <a:srgbClr val="7030A0"/>
                </a:solidFill>
              </a:rPr>
              <a:t>:-</a:t>
            </a:r>
            <a:r>
              <a:rPr lang="zh-CN" altLang="en-US" sz="2400">
                <a:solidFill>
                  <a:srgbClr val="7030A0"/>
                </a:solidFill>
              </a:rPr>
              <a:t>  </a:t>
            </a:r>
            <a:r>
              <a:rPr lang="en-US" altLang="zh-CN" sz="2400">
                <a:solidFill>
                  <a:srgbClr val="7030A0"/>
                </a:solidFill>
              </a:rPr>
              <a:t>If y=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p(x)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is a polynomial of any degree then the real number  </a:t>
            </a:r>
            <a:r>
              <a:rPr lang="en-US" altLang="zh-CN" sz="2400" b="1">
                <a:solidFill>
                  <a:srgbClr val="7030A0"/>
                </a:solidFill>
              </a:rPr>
              <a:t>k 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is said to be a zero of polynomial if p(k)=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0. In general we can say that the value of variable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of polynomial at which the given polynomial becomes </a:t>
            </a:r>
            <a:r>
              <a:rPr lang="en-US" altLang="zh-CN" sz="2400" b="1">
                <a:solidFill>
                  <a:srgbClr val="7030A0"/>
                </a:solidFill>
              </a:rPr>
              <a:t>zero</a:t>
            </a:r>
            <a:r>
              <a:rPr lang="zh-CN" altLang="en-US" sz="2400" b="1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is called the zero of a polynomial. 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A polynomial can have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one or more then one zeros,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it depends on degree of polynomial. 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endParaRPr lang="en-US" altLang="zh-CN" sz="240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rgbClr val="7030A0"/>
                </a:solidFill>
              </a:rPr>
              <a:t>In general if k is a zero of polynomial p(x)=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ax+b,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then p(k)=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ak+b=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0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which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gives k=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-b/a.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So the zero of linear polynomial ax+b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is –b/a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en-US" altLang="zh-CN" sz="2400">
                <a:solidFill>
                  <a:srgbClr val="7030A0"/>
                </a:solidFill>
              </a:rPr>
              <a:t>.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endParaRPr lang="en-US" altLang="zh-CN" sz="2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8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1597-6FBD-5B47-B863-83A2F8BA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u="sng">
                <a:solidFill>
                  <a:srgbClr val="0070C0"/>
                </a:solidFill>
              </a:rPr>
              <a:t>Geometrical Meaning of Zeros of Polynomial </a:t>
            </a:r>
            <a:endParaRPr lang="en-US" b="1" i="1" u="sng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B78F5-2E62-2F49-9F87-C27A53052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444"/>
            <a:ext cx="10515600" cy="5443555"/>
          </a:xfrm>
        </p:spPr>
        <p:txBody>
          <a:bodyPr/>
          <a:lstStyle/>
          <a:p>
            <a:r>
              <a:rPr lang="en-US" altLang="zh-CN">
                <a:solidFill>
                  <a:srgbClr val="C00000"/>
                </a:solidFill>
              </a:rPr>
              <a:t>As we know that the graph of a linear polynomial ax+b,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is a straight line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and the x-coordinate of the point, where graph cuts the x-axis is the zeros of the linear polynomial.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endParaRPr lang="en-US" altLang="zh-CN">
              <a:solidFill>
                <a:srgbClr val="C00000"/>
              </a:solidFill>
            </a:endParaRPr>
          </a:p>
          <a:p>
            <a:r>
              <a:rPr lang="en-US" altLang="zh-CN">
                <a:solidFill>
                  <a:srgbClr val="C00000"/>
                </a:solidFill>
              </a:rPr>
              <a:t>But for quadratic or cubic or more other polynomials of degree more then 3,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the graph will be a curve,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then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the number of  zeros of these polynomials are the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number of  points,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en-US" altLang="zh-CN">
                <a:solidFill>
                  <a:srgbClr val="C00000"/>
                </a:solidFill>
              </a:rPr>
              <a:t>where the curve intersects the x-axis. 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endParaRPr lang="en-US" altLang="zh-CN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sz="3200"/>
          </a:p>
          <a:p>
            <a:pPr marL="0" indent="0">
              <a:buNone/>
            </a:pPr>
            <a:endParaRPr lang="en-US" altLang="zh-CN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510D6F-1B74-FC48-80C3-82E12F12A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8666" b="37854"/>
          <a:stretch/>
        </p:blipFill>
        <p:spPr>
          <a:xfrm>
            <a:off x="2799536" y="4416799"/>
            <a:ext cx="2941112" cy="134898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8667C23-97FC-C648-AC3E-750E5CD51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00" y="4113282"/>
            <a:ext cx="3699529" cy="23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4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9E80-2856-2E4E-A3E2-DB0C0BB8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>
                <a:solidFill>
                  <a:srgbClr val="0070C0"/>
                </a:solidFill>
              </a:rPr>
              <a:t>Relationship Between Zeros and Coefficients of a Polynomial 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57894-901E-8547-B952-8C79B5B0A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>
                <a:solidFill>
                  <a:srgbClr val="7030A0"/>
                </a:solidFill>
              </a:rPr>
              <a:t>Let us consider a quadratic polynomial ax</a:t>
            </a:r>
            <a:r>
              <a:rPr lang="en-US" altLang="zh-CN" baseline="30000">
                <a:solidFill>
                  <a:srgbClr val="7030A0"/>
                </a:solidFill>
              </a:rPr>
              <a:t>2</a:t>
            </a:r>
            <a:r>
              <a:rPr lang="en-US" altLang="zh-CN">
                <a:solidFill>
                  <a:srgbClr val="7030A0"/>
                </a:solidFill>
              </a:rPr>
              <a:t>+bx+c=0.</a:t>
            </a:r>
            <a:r>
              <a:rPr lang="zh-CN" altLang="en-US">
                <a:solidFill>
                  <a:srgbClr val="7030A0"/>
                </a:solidFill>
              </a:rPr>
              <a:t> </a:t>
            </a:r>
            <a:r>
              <a:rPr lang="en-US" altLang="zh-CN">
                <a:solidFill>
                  <a:srgbClr val="7030A0"/>
                </a:solidFill>
              </a:rPr>
              <a:t>Then it have two zeros,</a:t>
            </a:r>
            <a:r>
              <a:rPr lang="zh-CN" altLang="en-US">
                <a:solidFill>
                  <a:srgbClr val="7030A0"/>
                </a:solidFill>
              </a:rPr>
              <a:t> </a:t>
            </a:r>
            <a:r>
              <a:rPr lang="en-US" altLang="zh-CN">
                <a:solidFill>
                  <a:srgbClr val="7030A0"/>
                </a:solidFill>
              </a:rPr>
              <a:t>the relationship between zeros and the coefficients are given as follows :</a:t>
            </a:r>
            <a:r>
              <a:rPr lang="zh-CN" altLang="en-US">
                <a:solidFill>
                  <a:srgbClr val="7030A0"/>
                </a:solidFill>
              </a:rPr>
              <a:t> </a:t>
            </a:r>
            <a:endParaRPr lang="en-US" altLang="zh-CN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>
                <a:solidFill>
                  <a:srgbClr val="7030A0"/>
                </a:solidFill>
              </a:rPr>
              <a:t> </a:t>
            </a:r>
            <a:r>
              <a:rPr lang="en-US" altLang="zh-CN">
                <a:solidFill>
                  <a:srgbClr val="7030A0"/>
                </a:solidFill>
              </a:rPr>
              <a:t>Sum of Zeros =</a:t>
            </a:r>
            <a:r>
              <a:rPr lang="zh-CN" altLang="en-US">
                <a:solidFill>
                  <a:srgbClr val="7030A0"/>
                </a:solidFill>
              </a:rPr>
              <a:t> </a:t>
            </a:r>
            <a:r>
              <a:rPr lang="en-US" altLang="zh-CN">
                <a:solidFill>
                  <a:srgbClr val="7030A0"/>
                </a:solidFill>
              </a:rPr>
              <a:t>-(coefficient of x) /coefficient of x</a:t>
            </a:r>
            <a:r>
              <a:rPr lang="en-US" altLang="zh-CN" baseline="30000">
                <a:solidFill>
                  <a:srgbClr val="7030A0"/>
                </a:solidFill>
              </a:rPr>
              <a:t>2</a:t>
            </a:r>
            <a:r>
              <a:rPr lang="zh-CN" altLang="en-US">
                <a:solidFill>
                  <a:srgbClr val="7030A0"/>
                </a:solidFill>
              </a:rPr>
              <a:t> </a:t>
            </a:r>
            <a:endParaRPr lang="en-US" altLang="zh-CN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>
                <a:solidFill>
                  <a:srgbClr val="7030A0"/>
                </a:solidFill>
              </a:rPr>
              <a:t>Product of Zeros =</a:t>
            </a:r>
            <a:r>
              <a:rPr lang="zh-CN" altLang="en-US">
                <a:solidFill>
                  <a:srgbClr val="7030A0"/>
                </a:solidFill>
              </a:rPr>
              <a:t> </a:t>
            </a:r>
            <a:r>
              <a:rPr lang="en-US" altLang="zh-CN">
                <a:solidFill>
                  <a:srgbClr val="7030A0"/>
                </a:solidFill>
              </a:rPr>
              <a:t>constent term /</a:t>
            </a:r>
            <a:r>
              <a:rPr lang="zh-CN" altLang="en-US">
                <a:solidFill>
                  <a:srgbClr val="7030A0"/>
                </a:solidFill>
              </a:rPr>
              <a:t> </a:t>
            </a:r>
            <a:r>
              <a:rPr lang="en-US" altLang="zh-CN">
                <a:solidFill>
                  <a:srgbClr val="7030A0"/>
                </a:solidFill>
              </a:rPr>
              <a:t>coefficient of x</a:t>
            </a:r>
            <a:r>
              <a:rPr lang="en-US" altLang="zh-CN" baseline="30000">
                <a:solidFill>
                  <a:srgbClr val="7030A0"/>
                </a:solidFill>
              </a:rPr>
              <a:t>2</a:t>
            </a:r>
            <a:r>
              <a:rPr lang="zh-CN" altLang="en-US" baseline="30000">
                <a:solidFill>
                  <a:srgbClr val="7030A0"/>
                </a:solidFill>
              </a:rPr>
              <a:t> </a:t>
            </a:r>
            <a:r>
              <a:rPr lang="zh-CN" altLang="en-US">
                <a:solidFill>
                  <a:srgbClr val="7030A0"/>
                </a:solidFill>
              </a:rPr>
              <a:t> </a:t>
            </a:r>
            <a:endParaRPr lang="en-US" altLang="zh-CN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7030A0"/>
                </a:solidFill>
              </a:rPr>
              <a:t>Or</a:t>
            </a:r>
            <a:r>
              <a:rPr lang="zh-CN" altLang="en-US">
                <a:solidFill>
                  <a:srgbClr val="7030A0"/>
                </a:solidFill>
              </a:rPr>
              <a:t> </a:t>
            </a:r>
            <a:r>
              <a:rPr lang="en-US" altLang="zh-CN">
                <a:solidFill>
                  <a:srgbClr val="7030A0"/>
                </a:solidFill>
              </a:rPr>
              <a:t>we</a:t>
            </a:r>
            <a:r>
              <a:rPr lang="zh-CN" altLang="en-US">
                <a:solidFill>
                  <a:srgbClr val="7030A0"/>
                </a:solidFill>
              </a:rPr>
              <a:t> </a:t>
            </a:r>
            <a:r>
              <a:rPr lang="en-US" altLang="zh-CN">
                <a:solidFill>
                  <a:srgbClr val="7030A0"/>
                </a:solidFill>
              </a:rPr>
              <a:t>can say that </a:t>
            </a:r>
            <a:r>
              <a:rPr lang="zh-CN" altLang="en-US">
                <a:solidFill>
                  <a:srgbClr val="7030A0"/>
                </a:solidFill>
              </a:rPr>
              <a:t> </a:t>
            </a:r>
            <a:r>
              <a:rPr lang="en-US" altLang="zh-CN">
                <a:solidFill>
                  <a:srgbClr val="7030A0"/>
                </a:solidFill>
              </a:rPr>
              <a:t>if</a:t>
            </a:r>
            <a:r>
              <a:rPr lang="zh-CN" altLang="en-US">
                <a:solidFill>
                  <a:srgbClr val="7030A0"/>
                </a:solidFill>
              </a:rPr>
              <a:t> </a:t>
            </a:r>
            <a:r>
              <a:rPr lang="en-US" altLang="zh-CN">
                <a:solidFill>
                  <a:srgbClr val="7030A0"/>
                </a:solidFill>
              </a:rPr>
              <a:t>α</a:t>
            </a:r>
            <a:r>
              <a:rPr lang="zh-CN" altLang="en-US">
                <a:solidFill>
                  <a:srgbClr val="7030A0"/>
                </a:solidFill>
              </a:rPr>
              <a:t> </a:t>
            </a:r>
            <a:r>
              <a:rPr lang="en-US" altLang="zh-CN">
                <a:solidFill>
                  <a:srgbClr val="7030A0"/>
                </a:solidFill>
              </a:rPr>
              <a:t>and β are the zeros of quadratic polynomial </a:t>
            </a:r>
          </a:p>
          <a:p>
            <a:pPr marL="0" indent="0">
              <a:buNone/>
            </a:pPr>
            <a:r>
              <a:rPr lang="en-US" altLang="zh-CN">
                <a:solidFill>
                  <a:srgbClr val="7030A0"/>
                </a:solidFill>
              </a:rPr>
              <a:t>Then we have . </a:t>
            </a:r>
            <a:r>
              <a:rPr lang="zh-CN" altLang="en-US">
                <a:solidFill>
                  <a:srgbClr val="7030A0"/>
                </a:solidFill>
              </a:rPr>
              <a:t>   </a:t>
            </a:r>
            <a:endParaRPr lang="en-US" altLang="zh-CN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CN" altLang="en-US" b="1">
                <a:solidFill>
                  <a:srgbClr val="7030A0"/>
                </a:solidFill>
              </a:rPr>
              <a:t>  </a:t>
            </a:r>
            <a:r>
              <a:rPr lang="en-US" altLang="zh-CN" b="1">
                <a:solidFill>
                  <a:srgbClr val="7030A0"/>
                </a:solidFill>
              </a:rPr>
              <a:t>α+β</a:t>
            </a:r>
            <a:r>
              <a:rPr lang="zh-CN" altLang="en-US" b="1">
                <a:solidFill>
                  <a:srgbClr val="7030A0"/>
                </a:solidFill>
              </a:rPr>
              <a:t> </a:t>
            </a:r>
            <a:r>
              <a:rPr lang="en-US" altLang="zh-CN" b="1">
                <a:solidFill>
                  <a:srgbClr val="7030A0"/>
                </a:solidFill>
              </a:rPr>
              <a:t>=</a:t>
            </a:r>
            <a:r>
              <a:rPr lang="zh-CN" altLang="en-US" b="1">
                <a:solidFill>
                  <a:srgbClr val="7030A0"/>
                </a:solidFill>
              </a:rPr>
              <a:t> </a:t>
            </a:r>
            <a:r>
              <a:rPr lang="en-US" altLang="zh-CN" b="1">
                <a:solidFill>
                  <a:srgbClr val="7030A0"/>
                </a:solidFill>
              </a:rPr>
              <a:t>-b/a</a:t>
            </a:r>
            <a:r>
              <a:rPr lang="zh-CN" altLang="en-US" b="1">
                <a:solidFill>
                  <a:srgbClr val="7030A0"/>
                </a:solidFill>
              </a:rPr>
              <a:t> </a:t>
            </a:r>
            <a:endParaRPr lang="en-US" altLang="zh-CN" b="1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CN" altLang="en-US" b="1">
                <a:solidFill>
                  <a:srgbClr val="7030A0"/>
                </a:solidFill>
              </a:rPr>
              <a:t> </a:t>
            </a:r>
            <a:r>
              <a:rPr lang="en-US" altLang="zh-CN" b="1">
                <a:solidFill>
                  <a:srgbClr val="7030A0"/>
                </a:solidFill>
              </a:rPr>
              <a:t>α. </a:t>
            </a:r>
            <a:r>
              <a:rPr lang="el-GR" altLang="zh-CN" b="1">
                <a:solidFill>
                  <a:srgbClr val="7030A0"/>
                </a:solidFill>
              </a:rPr>
              <a:t>Β</a:t>
            </a:r>
            <a:r>
              <a:rPr lang="zh-CN" altLang="en-US" b="1">
                <a:solidFill>
                  <a:srgbClr val="7030A0"/>
                </a:solidFill>
              </a:rPr>
              <a:t> </a:t>
            </a:r>
            <a:r>
              <a:rPr lang="en-US" altLang="zh-CN" b="1">
                <a:solidFill>
                  <a:srgbClr val="7030A0"/>
                </a:solidFill>
              </a:rPr>
              <a:t>=</a:t>
            </a:r>
            <a:r>
              <a:rPr lang="zh-CN" altLang="en-US" b="1">
                <a:solidFill>
                  <a:srgbClr val="7030A0"/>
                </a:solidFill>
              </a:rPr>
              <a:t> </a:t>
            </a:r>
            <a:r>
              <a:rPr lang="en-US" altLang="zh-CN" b="1">
                <a:solidFill>
                  <a:srgbClr val="7030A0"/>
                </a:solidFill>
              </a:rPr>
              <a:t>c/a</a:t>
            </a:r>
            <a:r>
              <a:rPr lang="zh-CN" altLang="en-US" b="1">
                <a:solidFill>
                  <a:srgbClr val="7030A0"/>
                </a:solidFill>
              </a:rPr>
              <a:t> </a:t>
            </a:r>
            <a:endParaRPr lang="en-US" altLang="zh-CN" b="1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7030A0"/>
                </a:solidFill>
              </a:rPr>
              <a:t> </a:t>
            </a:r>
            <a:endParaRPr lang="en-US" altLang="zh-CN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Chapter 2  Polynomials </vt:lpstr>
      <vt:lpstr>Polynomials </vt:lpstr>
      <vt:lpstr>Types of Polynomials </vt:lpstr>
      <vt:lpstr>Geometrical Meaning of Zeros of Polynomial </vt:lpstr>
      <vt:lpstr>Relationship Between Zeros and Coefficients of a Polynomial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 Polynomials </dc:title>
  <dc:creator>918171039360</dc:creator>
  <cp:lastModifiedBy>918171039360</cp:lastModifiedBy>
  <cp:revision>7</cp:revision>
  <dcterms:created xsi:type="dcterms:W3CDTF">2020-04-22T09:20:00Z</dcterms:created>
  <dcterms:modified xsi:type="dcterms:W3CDTF">2020-04-25T05:29:51Z</dcterms:modified>
</cp:coreProperties>
</file>